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Montserrat"/>
      <p:regular r:id="rId50"/>
      <p:bold r:id="rId51"/>
      <p:italic r:id="rId52"/>
      <p:boldItalic r:id="rId53"/>
    </p:embeddedFont>
    <p:embeddedFont>
      <p:font typeface="Maven Pro"/>
      <p:regular r:id="rId54"/>
      <p:bold r:id="rId55"/>
    </p:embeddedFont>
    <p:embeddedFont>
      <p:font typeface="Comfortaa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Nunito-regular.fntdata"/><Relationship Id="rId41" Type="http://schemas.openxmlformats.org/officeDocument/2006/relationships/slide" Target="slides/slide36.xml"/><Relationship Id="rId44" Type="http://schemas.openxmlformats.org/officeDocument/2006/relationships/font" Target="fonts/Nunito-italic.fntdata"/><Relationship Id="rId43" Type="http://schemas.openxmlformats.org/officeDocument/2006/relationships/font" Target="fonts/Nunito-bold.fntdata"/><Relationship Id="rId46" Type="http://schemas.openxmlformats.org/officeDocument/2006/relationships/font" Target="fonts/Lato-regular.fntdata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MavenPro-bold.fntdata"/><Relationship Id="rId10" Type="http://schemas.openxmlformats.org/officeDocument/2006/relationships/slide" Target="slides/slide5.xml"/><Relationship Id="rId54" Type="http://schemas.openxmlformats.org/officeDocument/2006/relationships/font" Target="fonts/MavenPro-regular.fntdata"/><Relationship Id="rId13" Type="http://schemas.openxmlformats.org/officeDocument/2006/relationships/slide" Target="slides/slide8.xml"/><Relationship Id="rId57" Type="http://schemas.openxmlformats.org/officeDocument/2006/relationships/font" Target="fonts/Comfortaa-bold.fntdata"/><Relationship Id="rId12" Type="http://schemas.openxmlformats.org/officeDocument/2006/relationships/slide" Target="slides/slide7.xml"/><Relationship Id="rId56" Type="http://schemas.openxmlformats.org/officeDocument/2006/relationships/font" Target="fonts/Comforta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66f7c2358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66f7c2358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66f7c2358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66f7c2358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66f7c2358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66f7c2358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66f7c2358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66f7c2358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66f7c2358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66f7c2358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66f7c2358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66f7c2358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66f7c2358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66f7c2358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f66f7c2358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f66f7c2358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66f7c2358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f66f7c2358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66f7c2358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66f7c2358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66f7c235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f66f7c235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66f7c2358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66f7c2358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66f7c2358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66f7c2358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66f7c2358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66f7c2358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66f7c2358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66f7c2358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66f7c2358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f66f7c2358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66f7c2358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66f7c2358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66f7c2358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66f7c2358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66f7c2358_0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66f7c2358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6f7c2358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6f7c2358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66f7c2358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66f7c2358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f66f7c2358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f66f7c2358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66f7c2358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f66f7c2358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66f7c2358_0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f66f7c2358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66f7c2358_0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66f7c2358_0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66f7c2358_0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f66f7c2358_0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66f7c2358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f66f7c2358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66f7c2358_0_1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66f7c2358_0_1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f66f7c2358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f66f7c2358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66f7c2358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66f7c2358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66f7c235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66f7c235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6f7c2358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6f7c2358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66f7c2358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66f7c2358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66f7c2358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f66f7c2358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66f7c2358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66f7c2358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0" Type="http://schemas.openxmlformats.org/officeDocument/2006/relationships/image" Target="../media/image1.pn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colab.research.google.com/" TargetMode="External"/><Relationship Id="rId4" Type="http://schemas.openxmlformats.org/officeDocument/2006/relationships/hyperlink" Target="https://github.com/pedrocwb/pos-fie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441525" y="1364125"/>
            <a:ext cx="6083100" cy="15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Sistemas Inteligentes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498575" y="358835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Pedro Martins Moreira Neto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é a diferença? </a:t>
            </a:r>
            <a:endParaRPr/>
          </a:p>
        </p:txBody>
      </p:sp>
      <p:sp>
        <p:nvSpPr>
          <p:cNvPr id="359" name="Google Shape;359;p22"/>
          <p:cNvSpPr txBox="1"/>
          <p:nvPr/>
        </p:nvSpPr>
        <p:spPr>
          <a:xfrm>
            <a:off x="1619250" y="1484325"/>
            <a:ext cx="457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0" name="Google Shape;3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00" y="1306975"/>
            <a:ext cx="4714050" cy="38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2"/>
          <p:cNvSpPr txBox="1"/>
          <p:nvPr/>
        </p:nvSpPr>
        <p:spPr>
          <a:xfrm>
            <a:off x="5365650" y="1251575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Área que busca desenvolver máquinas com habilidade de entender/interpretar o ambiente, aprender e tomar decisões inteligentes (1950)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2" name="Google Shape;362;p22"/>
          <p:cNvCxnSpPr>
            <a:endCxn id="361" idx="1"/>
          </p:cNvCxnSpPr>
          <p:nvPr/>
        </p:nvCxnSpPr>
        <p:spPr>
          <a:xfrm flipH="1" rot="10800000">
            <a:off x="3310050" y="1551725"/>
            <a:ext cx="2055600" cy="1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22"/>
          <p:cNvSpPr txBox="1"/>
          <p:nvPr/>
        </p:nvSpPr>
        <p:spPr>
          <a:xfrm>
            <a:off x="5365650" y="2054850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Algoritmos que aprendem a partir de dados. A representação dos dados é dada pelo programador. (1959)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4" name="Google Shape;364;p22"/>
          <p:cNvCxnSpPr>
            <a:endCxn id="363" idx="1"/>
          </p:cNvCxnSpPr>
          <p:nvPr/>
        </p:nvCxnSpPr>
        <p:spPr>
          <a:xfrm flipH="1" rot="10800000">
            <a:off x="3175050" y="2355000"/>
            <a:ext cx="219060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22"/>
          <p:cNvSpPr txBox="1"/>
          <p:nvPr/>
        </p:nvSpPr>
        <p:spPr>
          <a:xfrm>
            <a:off x="5470425" y="4350375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Algoritmos de machine learning inspirados na estrutura dos neurônios. Aprendem a representação dos dados.  (1986) -  2009 NVidia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6" name="Google Shape;366;p22"/>
          <p:cNvCxnSpPr>
            <a:endCxn id="365" idx="1"/>
          </p:cNvCxnSpPr>
          <p:nvPr/>
        </p:nvCxnSpPr>
        <p:spPr>
          <a:xfrm flipH="1" rot="10800000">
            <a:off x="2825625" y="4650525"/>
            <a:ext cx="2644800" cy="1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22"/>
          <p:cNvSpPr txBox="1"/>
          <p:nvPr/>
        </p:nvSpPr>
        <p:spPr>
          <a:xfrm>
            <a:off x="5365650" y="2893350"/>
            <a:ext cx="31116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Estudo e análise dos dados através de um método científico. (2012)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8" name="Google Shape;368;p22"/>
          <p:cNvCxnSpPr>
            <a:endCxn id="367" idx="1"/>
          </p:cNvCxnSpPr>
          <p:nvPr/>
        </p:nvCxnSpPr>
        <p:spPr>
          <a:xfrm flipH="1" rot="10800000">
            <a:off x="4175250" y="3124200"/>
            <a:ext cx="1190400" cy="1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22"/>
          <p:cNvSpPr txBox="1"/>
          <p:nvPr/>
        </p:nvSpPr>
        <p:spPr>
          <a:xfrm>
            <a:off x="5365650" y="3593250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Técnicas computacionais para manipulação e análise de grande volume de dados - ordem de peta-bytes. 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0" name="Google Shape;370;p22"/>
          <p:cNvCxnSpPr>
            <a:endCxn id="369" idx="1"/>
          </p:cNvCxnSpPr>
          <p:nvPr/>
        </p:nvCxnSpPr>
        <p:spPr>
          <a:xfrm>
            <a:off x="3484650" y="3865500"/>
            <a:ext cx="18810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Porque agora?</a:t>
            </a:r>
            <a:endParaRPr/>
          </a:p>
        </p:txBody>
      </p:sp>
      <p:sp>
        <p:nvSpPr>
          <p:cNvPr id="376" name="Google Shape;376;p23"/>
          <p:cNvSpPr txBox="1"/>
          <p:nvPr/>
        </p:nvSpPr>
        <p:spPr>
          <a:xfrm>
            <a:off x="1492250" y="1658950"/>
            <a:ext cx="6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Porque só recentemente estamos vivendo o boom do uso de inteligência artificial?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Porque agora?</a:t>
            </a:r>
            <a:endParaRPr/>
          </a:p>
        </p:txBody>
      </p:sp>
      <p:sp>
        <p:nvSpPr>
          <p:cNvPr id="382" name="Google Shape;382;p24"/>
          <p:cNvSpPr txBox="1"/>
          <p:nvPr/>
        </p:nvSpPr>
        <p:spPr>
          <a:xfrm>
            <a:off x="1492250" y="1658950"/>
            <a:ext cx="6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Porque só recentemente estamos vivendo o boom do uso de inteligência artificial?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24"/>
          <p:cNvSpPr txBox="1"/>
          <p:nvPr/>
        </p:nvSpPr>
        <p:spPr>
          <a:xfrm>
            <a:off x="1611325" y="2365375"/>
            <a:ext cx="526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Inteligência Artificial existe desde os anos 50.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Algoritmos baseado em meta-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heurísticas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Porque agora?</a:t>
            </a:r>
            <a:endParaRPr/>
          </a:p>
        </p:txBody>
      </p:sp>
      <p:sp>
        <p:nvSpPr>
          <p:cNvPr id="389" name="Google Shape;389;p25"/>
          <p:cNvSpPr txBox="1"/>
          <p:nvPr/>
        </p:nvSpPr>
        <p:spPr>
          <a:xfrm>
            <a:off x="1492250" y="1658950"/>
            <a:ext cx="6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Porque só recentemente estamos vivendo o boom do uso de inteligência artificial?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p25"/>
          <p:cNvSpPr txBox="1"/>
          <p:nvPr/>
        </p:nvSpPr>
        <p:spPr>
          <a:xfrm>
            <a:off x="1611325" y="2365375"/>
            <a:ext cx="5262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Inteligência Artificial existe desde os anos 50.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Algoritmos baseado em meta-heurísticas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Disponibilidade de dados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 quantidade e a disponibilidade de dados se tornou maior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Porque agora?</a:t>
            </a:r>
            <a:endParaRPr/>
          </a:p>
        </p:txBody>
      </p:sp>
      <p:sp>
        <p:nvSpPr>
          <p:cNvPr id="396" name="Google Shape;396;p26"/>
          <p:cNvSpPr txBox="1"/>
          <p:nvPr/>
        </p:nvSpPr>
        <p:spPr>
          <a:xfrm>
            <a:off x="1492250" y="1658950"/>
            <a:ext cx="6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Porque só recentemente estamos vivendo o boom do uso de inteligência artificial?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26"/>
          <p:cNvSpPr txBox="1"/>
          <p:nvPr/>
        </p:nvSpPr>
        <p:spPr>
          <a:xfrm>
            <a:off x="1611325" y="2365375"/>
            <a:ext cx="5262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Inteligência Artificial existe desde os anos 50.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Algoritmos baseado em meta-heurísticas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Disponibilidade de dados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 quantidade e a disponibilidade de dados se tornou maior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Poder computacional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Uso de GPUs para treinamento dos modelos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Porque agora?</a:t>
            </a:r>
            <a:endParaRPr/>
          </a:p>
        </p:txBody>
      </p:sp>
      <p:sp>
        <p:nvSpPr>
          <p:cNvPr id="403" name="Google Shape;403;p27"/>
          <p:cNvSpPr txBox="1"/>
          <p:nvPr/>
        </p:nvSpPr>
        <p:spPr>
          <a:xfrm>
            <a:off x="1492250" y="1658950"/>
            <a:ext cx="68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Porque só recentemente estamos vivendo o boom do uso de inteligência artificial?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4" name="Google Shape;404;p27"/>
          <p:cNvSpPr txBox="1"/>
          <p:nvPr/>
        </p:nvSpPr>
        <p:spPr>
          <a:xfrm>
            <a:off x="1611325" y="2365375"/>
            <a:ext cx="526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Inteligência Artificial existe desde os anos 50.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Algoritmos baseado em meta-heurísticas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Disponibilidade de dados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 quantidade e a disponibilidade de dados se tornou maior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Poder computacional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Uso de GPUs para treinamento dos modelos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Ferramentas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Diferentes bibliotecas e ferramentas para lidar IA.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Porque é importante? </a:t>
            </a:r>
            <a:endParaRPr/>
          </a:p>
        </p:txBody>
      </p:sp>
      <p:pic>
        <p:nvPicPr>
          <p:cNvPr id="410" name="Google Shape;4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250" y="1058525"/>
            <a:ext cx="5318125" cy="29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8"/>
          <p:cNvSpPr txBox="1"/>
          <p:nvPr/>
        </p:nvSpPr>
        <p:spPr>
          <a:xfrm>
            <a:off x="1186650" y="3866725"/>
            <a:ext cx="677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Impossível para o ser humano lidar com todo esse volume de dados.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Imagine por exemplo a quantidade de recursos necessários para olhar e rotular cada imagem do Google Photos.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2" name="Google Shape;412;p28"/>
          <p:cNvSpPr txBox="1"/>
          <p:nvPr/>
        </p:nvSpPr>
        <p:spPr>
          <a:xfrm>
            <a:off x="6504000" y="1506825"/>
            <a:ext cx="2187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Montserrat"/>
                <a:ea typeface="Montserrat"/>
                <a:cs typeface="Montserrat"/>
                <a:sym typeface="Montserrat"/>
              </a:rPr>
              <a:t>Quantidade de dados criados </a:t>
            </a:r>
            <a:br>
              <a:rPr b="1" lang="pt-BR" sz="1100">
                <a:latin typeface="Montserrat"/>
                <a:ea typeface="Montserrat"/>
                <a:cs typeface="Montserrat"/>
                <a:sym typeface="Montserrat"/>
              </a:rPr>
            </a:br>
            <a:r>
              <a:rPr i="1" lang="pt-BR" sz="1100">
                <a:latin typeface="Montserrat"/>
                <a:ea typeface="Montserrat"/>
                <a:cs typeface="Montserrat"/>
                <a:sym typeface="Montserrat"/>
              </a:rPr>
              <a:t>International Data Corporation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Alguns frameworks de Machine Learning</a:t>
            </a:r>
            <a:endParaRPr/>
          </a:p>
        </p:txBody>
      </p:sp>
      <p:pic>
        <p:nvPicPr>
          <p:cNvPr id="418" name="Google Shape;4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00" y="1535975"/>
            <a:ext cx="333375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025" y="3282225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200" y="1597875"/>
            <a:ext cx="32861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2700" y="3218725"/>
            <a:ext cx="2547975" cy="12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0662" y="2786550"/>
            <a:ext cx="1932000" cy="6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9596" y="2907571"/>
            <a:ext cx="2165350" cy="8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4250" y="2725000"/>
            <a:ext cx="1776375" cy="7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89825" y="3747350"/>
            <a:ext cx="1088111" cy="12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Machine Learning?</a:t>
            </a:r>
            <a:endParaRPr/>
          </a:p>
        </p:txBody>
      </p:sp>
      <p:sp>
        <p:nvSpPr>
          <p:cNvPr id="431" name="Google Shape;431;p30"/>
          <p:cNvSpPr txBox="1"/>
          <p:nvPr/>
        </p:nvSpPr>
        <p:spPr>
          <a:xfrm>
            <a:off x="1492250" y="1658950"/>
            <a:ext cx="6842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Campo de estudo que dá aos computadores a habilidade de aprender sem uma programação explicita [Arthur Samuel, 1959]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É a ciência (e arte) de programar computadores de tal forma que eles aprendam a partir de dados [Aurélien Géron, 2017].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é necessário usar Machine Learning?</a:t>
            </a:r>
            <a:endParaRPr/>
          </a:p>
        </p:txBody>
      </p:sp>
      <p:sp>
        <p:nvSpPr>
          <p:cNvPr id="437" name="Google Shape;437;p31"/>
          <p:cNvSpPr txBox="1"/>
          <p:nvPr/>
        </p:nvSpPr>
        <p:spPr>
          <a:xfrm>
            <a:off x="1492250" y="1658950"/>
            <a:ext cx="684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Sempre que não for possível escrever um algoritmo determinístico para resolver o problema. Nesses casos o conhecimento deve ser extraído a partir de exemplos.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Roda de Apresentações</a:t>
            </a:r>
            <a:endParaRPr/>
          </a:p>
        </p:txBody>
      </p:sp>
      <p:sp>
        <p:nvSpPr>
          <p:cNvPr id="284" name="Google Shape;284;p14"/>
          <p:cNvSpPr txBox="1"/>
          <p:nvPr/>
        </p:nvSpPr>
        <p:spPr>
          <a:xfrm>
            <a:off x="1619250" y="1484325"/>
            <a:ext cx="4572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❏"/>
            </a:pPr>
            <a:r>
              <a:rPr b="1"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Apresentação pessoal &amp; background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❏"/>
            </a:pPr>
            <a:r>
              <a:rPr b="1"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Expectativas em relação a disciplinas?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❏"/>
            </a:pPr>
            <a:r>
              <a:rPr b="1"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O que são sistemas inteligentes?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Quando é necessário usar Machine Learning?</a:t>
            </a:r>
            <a:endParaRPr/>
          </a:p>
        </p:txBody>
      </p:sp>
      <p:pic>
        <p:nvPicPr>
          <p:cNvPr id="443" name="Google Shape;4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850" y="1480375"/>
            <a:ext cx="6580712" cy="32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aplicações</a:t>
            </a:r>
            <a:endParaRPr/>
          </a:p>
        </p:txBody>
      </p:sp>
      <p:sp>
        <p:nvSpPr>
          <p:cNvPr id="449" name="Google Shape;449;p33"/>
          <p:cNvSpPr txBox="1"/>
          <p:nvPr/>
        </p:nvSpPr>
        <p:spPr>
          <a:xfrm>
            <a:off x="1492250" y="1658950"/>
            <a:ext cx="6842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Nunito"/>
                <a:ea typeface="Nunito"/>
                <a:cs typeface="Nunito"/>
                <a:sym typeface="Nunito"/>
              </a:rPr>
              <a:t>Amazon Reviews:   					Exemplo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b="1" lang="pt-BR" sz="1200">
                <a:latin typeface="Nunito"/>
                <a:ea typeface="Nunito"/>
                <a:cs typeface="Nunito"/>
                <a:sym typeface="Nunito"/>
              </a:rPr>
              <a:t>Negativos: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 I The Worst!: A complete waste of time. Typographical errors, poor grammar, and a totally pathetic plot add up to absolutely nothing. I’m embarrassed for this author and very disappointed I actually paid for this book.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Awful beyond belief!: I feel I have to write to keep others from wasting their money. This book seems to have been written by a 7th grader with poor grammatical skills for her age! I Oh dear: I was excited to find a book ostensibly about Muslim feminism, but this volume did not live up to the expectations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b="1" lang="pt-BR" sz="1200">
                <a:latin typeface="Nunito"/>
                <a:ea typeface="Nunito"/>
                <a:cs typeface="Nunito"/>
                <a:sym typeface="Nunito"/>
              </a:rPr>
              <a:t>Positivos: 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I Even Mommy has fun with this one!: My four year old daughter loves everything Barbie and loves the Rapunzel movie. This game is tons of fun, even for a 42 year old.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Rapunzel: This is such a great game both my 3 year old son and 7 year old daughter love it. I like to play to if they would let me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4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aplicações</a:t>
            </a:r>
            <a:endParaRPr/>
          </a:p>
        </p:txBody>
      </p:sp>
      <p:sp>
        <p:nvSpPr>
          <p:cNvPr id="455" name="Google Shape;455;p34"/>
          <p:cNvSpPr txBox="1"/>
          <p:nvPr/>
        </p:nvSpPr>
        <p:spPr>
          <a:xfrm>
            <a:off x="1492250" y="1658950"/>
            <a:ext cx="68421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Reconhecimento de imagens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Diagnóstico médico ( detectar patologias em imagens de raio-x, Tomografia computadorizada)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Social media tagging (Facebook, Google Photos)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Controle de acesso por reconhecimento facial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Reconhecimento de voz e áudio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Siri, Alexa, Google Assistant, Bixby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Shazam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Algoritmos de recomendação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Netflix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Spotify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❏"/>
            </a:pPr>
            <a:r>
              <a:rPr lang="pt-BR" sz="1200">
                <a:latin typeface="Nunito"/>
                <a:ea typeface="Nunito"/>
                <a:cs typeface="Nunito"/>
                <a:sym typeface="Nunito"/>
              </a:rPr>
              <a:t>Amazon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aprendizagem</a:t>
            </a:r>
            <a:endParaRPr/>
          </a:p>
        </p:txBody>
      </p:sp>
      <p:pic>
        <p:nvPicPr>
          <p:cNvPr id="461" name="Google Shape;4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025" y="1266050"/>
            <a:ext cx="4699601" cy="25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5"/>
          <p:cNvSpPr txBox="1"/>
          <p:nvPr/>
        </p:nvSpPr>
        <p:spPr>
          <a:xfrm>
            <a:off x="1949450" y="3833825"/>
            <a:ext cx="5739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Supervisionada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: dados de treinamento estão rotulados.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 Classificação e Regressão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Não supervisionada: </a:t>
            </a:r>
            <a:r>
              <a:rPr lang="pt-BR">
                <a:latin typeface="Nunito"/>
                <a:ea typeface="Nunito"/>
                <a:cs typeface="Nunito"/>
                <a:sym typeface="Nunito"/>
              </a:rPr>
              <a:t>Sem rótulos; descobrir estruturas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Redução de dimensionalidade e Clusterização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pic>
        <p:nvPicPr>
          <p:cNvPr id="468" name="Google Shape;4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00" y="1574050"/>
            <a:ext cx="3166989" cy="32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6"/>
          <p:cNvSpPr txBox="1"/>
          <p:nvPr/>
        </p:nvSpPr>
        <p:spPr>
          <a:xfrm>
            <a:off x="4121100" y="1492250"/>
            <a:ext cx="4713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/>
              <a:t>Construir um sistema que classifique automaticamente dois tipos de peixe: Salmão e Robalo.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/>
              <a:t>Precisamos de aprendizagem de máquina?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pic>
        <p:nvPicPr>
          <p:cNvPr id="475" name="Google Shape;4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00" y="1574050"/>
            <a:ext cx="3166989" cy="32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7"/>
          <p:cNvSpPr txBox="1"/>
          <p:nvPr/>
        </p:nvSpPr>
        <p:spPr>
          <a:xfrm>
            <a:off x="4121100" y="1492250"/>
            <a:ext cx="4713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/>
              <a:t>Construir um sistema que classifique automaticamente dois tipos de peixe: Salmão e Robalo.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/>
              <a:t>Precisamos de aprendizagem de máquina?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/>
              <a:t>Sim! O que precisamos para construir este sistema?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8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sp>
        <p:nvSpPr>
          <p:cNvPr id="482" name="Google Shape;482;p38"/>
          <p:cNvSpPr txBox="1"/>
          <p:nvPr/>
        </p:nvSpPr>
        <p:spPr>
          <a:xfrm>
            <a:off x="920750" y="1574050"/>
            <a:ext cx="457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Dados Rotulados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lphaL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Este conjunto de dados é chamado de base treinamento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3" name="Google Shape;4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725" y="1305750"/>
            <a:ext cx="2840025" cy="18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825" y="3173800"/>
            <a:ext cx="2689306" cy="18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sp>
        <p:nvSpPr>
          <p:cNvPr id="490" name="Google Shape;490;p39"/>
          <p:cNvSpPr txBox="1"/>
          <p:nvPr/>
        </p:nvSpPr>
        <p:spPr>
          <a:xfrm>
            <a:off x="920750" y="1574050"/>
            <a:ext cx="4572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Dados Rotulados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lphaL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Este conjunto de dados é chamado de base treinamento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Representação dos dados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lphaL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O que diferencia um robalo de um salmão?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lphaL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Extrair atributos, os quais sejam similares aos objetos de uma mesma classe e diferentes para objetos das outras classes.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lphaL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Processo conhecido com Extração de Características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1" name="Google Shape;4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725" y="1305750"/>
            <a:ext cx="2840025" cy="18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825" y="3173800"/>
            <a:ext cx="2689306" cy="18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sp>
        <p:nvSpPr>
          <p:cNvPr id="498" name="Google Shape;498;p40"/>
          <p:cNvSpPr txBox="1"/>
          <p:nvPr/>
        </p:nvSpPr>
        <p:spPr>
          <a:xfrm>
            <a:off x="920750" y="1574050"/>
            <a:ext cx="4572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Dados Rotulados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lphaL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Este conjunto de dados é chamado de base treinamento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rabi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Representação dos dados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lphaL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O que diferencia um robalo de um salmão?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lphaL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Extrair atributos, os quais sejam similares aos objetos de uma mesma classe e diferentes para objetos das outras classes.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AutoNum type="alphaLcPeriod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Processo conhecido com Extração de Características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99" name="Google Shape;4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725" y="1305750"/>
            <a:ext cx="2840025" cy="18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825" y="3173800"/>
            <a:ext cx="2689306" cy="18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0"/>
          <p:cNvSpPr txBox="1"/>
          <p:nvPr/>
        </p:nvSpPr>
        <p:spPr>
          <a:xfrm>
            <a:off x="547675" y="4254500"/>
            <a:ext cx="539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Suponha que que tamanho e cor (intensidade) sejam características discriminantes.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pic>
        <p:nvPicPr>
          <p:cNvPr id="507" name="Google Shape;5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150" y="1457250"/>
            <a:ext cx="5570550" cy="360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</p:txBody>
      </p:sp>
      <p:pic>
        <p:nvPicPr>
          <p:cNvPr id="290" name="Google Shape;2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125" y="1371325"/>
            <a:ext cx="1898926" cy="189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/>
        </p:nvSpPr>
        <p:spPr>
          <a:xfrm>
            <a:off x="3428975" y="1236675"/>
            <a:ext cx="5032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Pedro Martins Moreira Neto</a:t>
            </a:r>
            <a:br>
              <a:rPr b="1" lang="pt-BR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br>
              <a:rPr b="1" lang="pt-BR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Formação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❏"/>
            </a:pPr>
            <a:r>
              <a:rPr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Graduação em Informática Biomédica - UFPR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❏"/>
            </a:pPr>
            <a:r>
              <a:rPr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Especialização em Data Science e Big Data - UFPR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Experiência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❏"/>
            </a:pPr>
            <a:r>
              <a:rPr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Pesquisador Assistente na Arizona State University 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❏"/>
            </a:pPr>
            <a:r>
              <a:rPr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Estágio em Data Science na Harvard Medical School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❏"/>
            </a:pPr>
            <a:r>
              <a:rPr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Cientista de Dados na ROIT Contabilidade e RENT CARS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"/>
              <a:buChar char="❏"/>
            </a:pPr>
            <a:r>
              <a:rPr lang="pt-BR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Engenheiro de Machine Learning Senior Data Revenue</a:t>
            </a:r>
            <a:endParaRPr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2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sp>
        <p:nvSpPr>
          <p:cNvPr id="513" name="Google Shape;513;p42"/>
          <p:cNvSpPr txBox="1"/>
          <p:nvPr/>
        </p:nvSpPr>
        <p:spPr>
          <a:xfrm>
            <a:off x="1111250" y="1574050"/>
            <a:ext cx="7030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3. Fronteira de decisão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Essa regra fornece uma boa fronteira de decisão, entretanto pode ser melhorada.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Adicionar mais características, como por exemplo, dimensões do peixe, posição relativa dos olhos, etc..., poderiam ajudar.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Quanto mais características, mais base de treinamento será necessária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latin typeface="Nunito"/>
                <a:ea typeface="Nunito"/>
                <a:cs typeface="Nunito"/>
                <a:sym typeface="Nunito"/>
              </a:rPr>
            </a:br>
            <a:br>
              <a:rPr lang="pt-BR">
                <a:latin typeface="Nunito"/>
                <a:ea typeface="Nunito"/>
                <a:cs typeface="Nunito"/>
                <a:sym typeface="Nunito"/>
              </a:rPr>
            </a:br>
            <a:r>
              <a:rPr lang="pt-BR">
                <a:latin typeface="Nunito"/>
                <a:ea typeface="Nunito"/>
                <a:cs typeface="Nunito"/>
                <a:sym typeface="Nunito"/>
              </a:rPr>
              <a:t>**Maldição da dimensionalidade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3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pic>
        <p:nvPicPr>
          <p:cNvPr id="519" name="Google Shape;5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825" y="1504200"/>
            <a:ext cx="5044252" cy="32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4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pic>
        <p:nvPicPr>
          <p:cNvPr id="525" name="Google Shape;5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975" y="1496275"/>
            <a:ext cx="5044252" cy="32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0525" y="2074017"/>
            <a:ext cx="2663825" cy="1751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5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pic>
        <p:nvPicPr>
          <p:cNvPr id="532" name="Google Shape;5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600" y="1534375"/>
            <a:ext cx="5622069" cy="326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6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sp>
        <p:nvSpPr>
          <p:cNvPr id="538" name="Google Shape;538;p46"/>
          <p:cNvSpPr txBox="1"/>
          <p:nvPr/>
        </p:nvSpPr>
        <p:spPr>
          <a:xfrm>
            <a:off x="1111250" y="1574050"/>
            <a:ext cx="7030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Nunito"/>
                <a:ea typeface="Nunito"/>
                <a:cs typeface="Nunito"/>
                <a:sym typeface="Nunito"/>
              </a:rPr>
              <a:t>3. Fronteira de decisão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Apesar de complexo, esse modelo é pior do que o modelo linear.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A principal característica de um modelo deve ser a sua capacidade de generalizar.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Modelos muito complexos geralmente não generalizam bem, pois decoram a base de treinamento (overfitting).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Por outro lado, modelos muito simples tendem a generalizar demais (underfitting).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❏"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Na aprendizagem de máquina, veremos técnicas para evitar over- e under-fitting, ou seja, construir fronteiras de decisão nem tão simples e nem tão complexas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Aprendizagem Supervisionada - Classificação</a:t>
            </a:r>
            <a:endParaRPr/>
          </a:p>
        </p:txBody>
      </p:sp>
      <p:pic>
        <p:nvPicPr>
          <p:cNvPr id="544" name="Google Shape;5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25" y="1574050"/>
            <a:ext cx="5459370" cy="3264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8"/>
          <p:cNvSpPr txBox="1"/>
          <p:nvPr>
            <p:ph type="title"/>
          </p:nvPr>
        </p:nvSpPr>
        <p:spPr>
          <a:xfrm>
            <a:off x="1303850" y="5747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Exercício prático</a:t>
            </a:r>
            <a:endParaRPr/>
          </a:p>
        </p:txBody>
      </p:sp>
      <p:sp>
        <p:nvSpPr>
          <p:cNvPr id="550" name="Google Shape;550;p48"/>
          <p:cNvSpPr txBox="1"/>
          <p:nvPr/>
        </p:nvSpPr>
        <p:spPr>
          <a:xfrm>
            <a:off x="1705775" y="1810225"/>
            <a:ext cx="6483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Ambiente interativo</a:t>
            </a:r>
            <a:br>
              <a:rPr lang="pt-BR"/>
            </a:br>
            <a:r>
              <a:rPr lang="pt-BR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https://colab.research.google.com/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Nunito"/>
                <a:ea typeface="Nunito"/>
                <a:cs typeface="Nunito"/>
                <a:sym typeface="Nunito"/>
              </a:rPr>
              <a:t>Código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https://github.com/pedrocwb/pos-fiep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Conteúdo programático</a:t>
            </a:r>
            <a:endParaRPr/>
          </a:p>
        </p:txBody>
      </p:sp>
      <p:sp>
        <p:nvSpPr>
          <p:cNvPr id="297" name="Google Shape;297;p16"/>
          <p:cNvSpPr txBox="1"/>
          <p:nvPr/>
        </p:nvSpPr>
        <p:spPr>
          <a:xfrm>
            <a:off x="738175" y="1484325"/>
            <a:ext cx="4326000" cy="3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b="1" lang="pt-BR" sz="1100">
                <a:latin typeface="Lato"/>
                <a:ea typeface="Lato"/>
                <a:cs typeface="Lato"/>
                <a:sym typeface="Lato"/>
              </a:rPr>
              <a:t>Introdução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b="1" lang="pt-BR" sz="1100">
                <a:latin typeface="Lato"/>
                <a:ea typeface="Lato"/>
                <a:cs typeface="Lato"/>
                <a:sym typeface="Lato"/>
              </a:rPr>
              <a:t>Fundamentos de Machine Learning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Aprendizagem supervisionada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Aprendizagem não-supervisionada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Algoritmos </a:t>
            </a:r>
            <a:r>
              <a:rPr lang="pt-BR" sz="1100">
                <a:latin typeface="Lato"/>
                <a:ea typeface="Lato"/>
                <a:cs typeface="Lato"/>
                <a:sym typeface="Lato"/>
              </a:rPr>
              <a:t> de classificação, regressão, clusterização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KNN, SVM, Árvores de Decisão, Regressão linear, Redes Neurais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Representação dos dados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Extração de </a:t>
            </a:r>
            <a:r>
              <a:rPr lang="pt-BR" sz="1100">
                <a:latin typeface="Lato"/>
                <a:ea typeface="Lato"/>
                <a:cs typeface="Lato"/>
                <a:sym typeface="Lato"/>
              </a:rPr>
              <a:t>características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b="1" lang="pt-BR" sz="1100">
                <a:latin typeface="Lato"/>
                <a:ea typeface="Lato"/>
                <a:cs typeface="Lato"/>
                <a:sym typeface="Lato"/>
              </a:rPr>
              <a:t>Python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Anaconda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Jupyterlab/Google colab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scikit-learn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Keras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Matplotlib / seaborn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Numpy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16"/>
          <p:cNvSpPr txBox="1"/>
          <p:nvPr/>
        </p:nvSpPr>
        <p:spPr>
          <a:xfrm>
            <a:off x="4818050" y="1436700"/>
            <a:ext cx="4603800" cy="3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b="1" lang="pt-BR" sz="1100">
                <a:latin typeface="Lato"/>
                <a:ea typeface="Lato"/>
                <a:cs typeface="Lato"/>
                <a:sym typeface="Lato"/>
              </a:rPr>
              <a:t>Práticas de desenvolvimento de ML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Pipeline de machine learning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Obtendo dados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Processamento dos dados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Treinar o modelo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teste e avaliar o modelo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Melhorar o modelo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Feature engineering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trash-in trash-out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Feature scaling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Tratando dados ausentes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Train-Test-Validation split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Data Leakage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Generalização (Under-fitting e overfitting)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Otimização de parâmetros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Conceitos de Deep Learning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Deep Feedforward Networks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Regularização para Deep Learning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Otimização para treinar modelos profundos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❏"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Redes Convolucionais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é a diferença? </a:t>
            </a:r>
            <a:endParaRPr/>
          </a:p>
        </p:txBody>
      </p:sp>
      <p:sp>
        <p:nvSpPr>
          <p:cNvPr id="304" name="Google Shape;304;p17"/>
          <p:cNvSpPr txBox="1"/>
          <p:nvPr/>
        </p:nvSpPr>
        <p:spPr>
          <a:xfrm>
            <a:off x="1619250" y="1484325"/>
            <a:ext cx="457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00" y="1306975"/>
            <a:ext cx="4714050" cy="38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é a diferença? </a:t>
            </a:r>
            <a:endParaRPr/>
          </a:p>
        </p:txBody>
      </p:sp>
      <p:sp>
        <p:nvSpPr>
          <p:cNvPr id="311" name="Google Shape;311;p18"/>
          <p:cNvSpPr txBox="1"/>
          <p:nvPr/>
        </p:nvSpPr>
        <p:spPr>
          <a:xfrm>
            <a:off x="1619250" y="1484325"/>
            <a:ext cx="457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00" y="1306975"/>
            <a:ext cx="4714050" cy="38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8"/>
          <p:cNvSpPr txBox="1"/>
          <p:nvPr/>
        </p:nvSpPr>
        <p:spPr>
          <a:xfrm>
            <a:off x="5365650" y="1251575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Área que busca desenvolver máquinas com habilidade de entender/interpretar o ambiente, aprender e tomar decisões inteligentes (1950)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4" name="Google Shape;314;p18"/>
          <p:cNvCxnSpPr>
            <a:endCxn id="313" idx="1"/>
          </p:cNvCxnSpPr>
          <p:nvPr/>
        </p:nvCxnSpPr>
        <p:spPr>
          <a:xfrm flipH="1" rot="10800000">
            <a:off x="3310050" y="1551725"/>
            <a:ext cx="2055600" cy="1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é a diferença? </a:t>
            </a:r>
            <a:endParaRPr/>
          </a:p>
        </p:txBody>
      </p:sp>
      <p:sp>
        <p:nvSpPr>
          <p:cNvPr id="320" name="Google Shape;320;p19"/>
          <p:cNvSpPr txBox="1"/>
          <p:nvPr/>
        </p:nvSpPr>
        <p:spPr>
          <a:xfrm>
            <a:off x="1619250" y="1484325"/>
            <a:ext cx="457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00" y="1306975"/>
            <a:ext cx="4714050" cy="38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 txBox="1"/>
          <p:nvPr/>
        </p:nvSpPr>
        <p:spPr>
          <a:xfrm>
            <a:off x="5365650" y="1251575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Área que busca desenvolver máquinas com habilidade de entender/interpretar o ambiente, aprender e tomar decisões inteligentes (1950)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3" name="Google Shape;323;p19"/>
          <p:cNvCxnSpPr>
            <a:endCxn id="322" idx="1"/>
          </p:cNvCxnSpPr>
          <p:nvPr/>
        </p:nvCxnSpPr>
        <p:spPr>
          <a:xfrm flipH="1" rot="10800000">
            <a:off x="3310050" y="1551725"/>
            <a:ext cx="2055600" cy="1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19"/>
          <p:cNvSpPr txBox="1"/>
          <p:nvPr/>
        </p:nvSpPr>
        <p:spPr>
          <a:xfrm>
            <a:off x="5365650" y="2054850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Algoritmos que aprendem a partir de dados. A representação dos dados é dada pelo programador. (1959)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5" name="Google Shape;325;p19"/>
          <p:cNvCxnSpPr>
            <a:endCxn id="324" idx="1"/>
          </p:cNvCxnSpPr>
          <p:nvPr/>
        </p:nvCxnSpPr>
        <p:spPr>
          <a:xfrm flipH="1" rot="10800000">
            <a:off x="3175050" y="2355000"/>
            <a:ext cx="219060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é a diferença? </a:t>
            </a:r>
            <a:endParaRPr/>
          </a:p>
        </p:txBody>
      </p:sp>
      <p:sp>
        <p:nvSpPr>
          <p:cNvPr id="331" name="Google Shape;331;p20"/>
          <p:cNvSpPr txBox="1"/>
          <p:nvPr/>
        </p:nvSpPr>
        <p:spPr>
          <a:xfrm>
            <a:off x="1619250" y="1484325"/>
            <a:ext cx="457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2" name="Google Shape;3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00" y="1306975"/>
            <a:ext cx="4714050" cy="38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0"/>
          <p:cNvSpPr txBox="1"/>
          <p:nvPr/>
        </p:nvSpPr>
        <p:spPr>
          <a:xfrm>
            <a:off x="5365650" y="1251575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Área que busca desenvolver máquinas com habilidade de entender/interpretar o ambiente, aprender e tomar decisões inteligentes (1950)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4" name="Google Shape;334;p20"/>
          <p:cNvCxnSpPr>
            <a:endCxn id="333" idx="1"/>
          </p:cNvCxnSpPr>
          <p:nvPr/>
        </p:nvCxnSpPr>
        <p:spPr>
          <a:xfrm flipH="1" rot="10800000">
            <a:off x="3310050" y="1551725"/>
            <a:ext cx="2055600" cy="1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20"/>
          <p:cNvSpPr txBox="1"/>
          <p:nvPr/>
        </p:nvSpPr>
        <p:spPr>
          <a:xfrm>
            <a:off x="5365650" y="2054850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Algoritmos que aprendem a partir de dados. A representação dos dados é dada pelo programador. (1959)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6" name="Google Shape;336;p20"/>
          <p:cNvCxnSpPr>
            <a:endCxn id="335" idx="1"/>
          </p:cNvCxnSpPr>
          <p:nvPr/>
        </p:nvCxnSpPr>
        <p:spPr>
          <a:xfrm flipH="1" rot="10800000">
            <a:off x="3175050" y="2355000"/>
            <a:ext cx="219060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20"/>
          <p:cNvSpPr txBox="1"/>
          <p:nvPr/>
        </p:nvSpPr>
        <p:spPr>
          <a:xfrm>
            <a:off x="5365650" y="2893350"/>
            <a:ext cx="31116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Estudo e análise dos dados através de um método científico. (2012)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8" name="Google Shape;338;p20"/>
          <p:cNvCxnSpPr>
            <a:endCxn id="337" idx="1"/>
          </p:cNvCxnSpPr>
          <p:nvPr/>
        </p:nvCxnSpPr>
        <p:spPr>
          <a:xfrm flipH="1" rot="10800000">
            <a:off x="4175250" y="3124200"/>
            <a:ext cx="1190400" cy="1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é a diferença? </a:t>
            </a:r>
            <a:endParaRPr/>
          </a:p>
        </p:txBody>
      </p:sp>
      <p:sp>
        <p:nvSpPr>
          <p:cNvPr id="344" name="Google Shape;344;p21"/>
          <p:cNvSpPr txBox="1"/>
          <p:nvPr/>
        </p:nvSpPr>
        <p:spPr>
          <a:xfrm>
            <a:off x="1619250" y="1484325"/>
            <a:ext cx="457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5" name="Google Shape;3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400" y="1306975"/>
            <a:ext cx="4714050" cy="38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 txBox="1"/>
          <p:nvPr/>
        </p:nvSpPr>
        <p:spPr>
          <a:xfrm>
            <a:off x="5365650" y="1251575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Área que busca desenvolver máquinas com habilidade de entender/interpretar o ambiente, aprender e tomar decisões inteligentes (1950)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7" name="Google Shape;347;p21"/>
          <p:cNvCxnSpPr>
            <a:endCxn id="346" idx="1"/>
          </p:cNvCxnSpPr>
          <p:nvPr/>
        </p:nvCxnSpPr>
        <p:spPr>
          <a:xfrm flipH="1" rot="10800000">
            <a:off x="3310050" y="1551725"/>
            <a:ext cx="2055600" cy="1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21"/>
          <p:cNvSpPr txBox="1"/>
          <p:nvPr/>
        </p:nvSpPr>
        <p:spPr>
          <a:xfrm>
            <a:off x="5365650" y="2054850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Algoritmos que aprendem a partir de dados. A representação dos dados é dada pelo programador. (1959)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9" name="Google Shape;349;p21"/>
          <p:cNvCxnSpPr>
            <a:endCxn id="348" idx="1"/>
          </p:cNvCxnSpPr>
          <p:nvPr/>
        </p:nvCxnSpPr>
        <p:spPr>
          <a:xfrm flipH="1" rot="10800000">
            <a:off x="3175050" y="2355000"/>
            <a:ext cx="2190600" cy="3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21"/>
          <p:cNvSpPr txBox="1"/>
          <p:nvPr/>
        </p:nvSpPr>
        <p:spPr>
          <a:xfrm>
            <a:off x="5365650" y="2893350"/>
            <a:ext cx="3111600" cy="46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Estudo e análise dos dados através de um método científico. (2012)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" name="Google Shape;351;p21"/>
          <p:cNvCxnSpPr>
            <a:endCxn id="350" idx="1"/>
          </p:cNvCxnSpPr>
          <p:nvPr/>
        </p:nvCxnSpPr>
        <p:spPr>
          <a:xfrm flipH="1" rot="10800000">
            <a:off x="4175250" y="3124200"/>
            <a:ext cx="1190400" cy="1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21"/>
          <p:cNvSpPr txBox="1"/>
          <p:nvPr/>
        </p:nvSpPr>
        <p:spPr>
          <a:xfrm>
            <a:off x="5365650" y="3593250"/>
            <a:ext cx="3111600" cy="6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Técnicas computacionais para manipulação e análise de grande volume de dados - ordem de peta-bytes. 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3" name="Google Shape;353;p21"/>
          <p:cNvCxnSpPr>
            <a:endCxn id="352" idx="1"/>
          </p:cNvCxnSpPr>
          <p:nvPr/>
        </p:nvCxnSpPr>
        <p:spPr>
          <a:xfrm>
            <a:off x="3484650" y="3865500"/>
            <a:ext cx="1881000" cy="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